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-264" y="21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61340-5156-4B18-83EB-AA11A91AEC03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41A502-5AF5-4DB4-806F-691AD52C6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68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9144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                                                                                                                             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                                                                                                                              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NAME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RUFINA R.F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                BATCH:PGDDM43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2491740"/>
            <a:ext cx="4869180" cy="324612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1562814"/>
            <a:ext cx="7415927" cy="28389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452"/>
              </a:lnSpc>
              <a:buNone/>
            </a:pPr>
            <a:r>
              <a:rPr lang="en-US" sz="5962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Student Result Management System</a:t>
            </a:r>
            <a:endParaRPr lang="en-US" sz="5962" dirty="0"/>
          </a:p>
        </p:txBody>
      </p:sp>
      <p:sp>
        <p:nvSpPr>
          <p:cNvPr id="7" name="Text 2"/>
          <p:cNvSpPr/>
          <p:nvPr/>
        </p:nvSpPr>
        <p:spPr>
          <a:xfrm>
            <a:off x="864037" y="4772025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8" name="Shape 3"/>
          <p:cNvSpPr/>
          <p:nvPr/>
        </p:nvSpPr>
        <p:spPr>
          <a:xfrm>
            <a:off x="864037" y="6253282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0" name="Text 4"/>
          <p:cNvSpPr/>
          <p:nvPr/>
        </p:nvSpPr>
        <p:spPr>
          <a:xfrm>
            <a:off x="1382316" y="6234827"/>
            <a:ext cx="1531739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endParaRPr lang="en-US" sz="243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2307074"/>
            <a:ext cx="4869061" cy="361533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2401610"/>
            <a:ext cx="54864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Conclusion</a:t>
            </a:r>
            <a:endParaRPr lang="en-US" sz="4320" dirty="0"/>
          </a:p>
        </p:txBody>
      </p:sp>
      <p:sp>
        <p:nvSpPr>
          <p:cNvPr id="7" name="Text 2"/>
          <p:cNvSpPr/>
          <p:nvPr/>
        </p:nvSpPr>
        <p:spPr>
          <a:xfrm>
            <a:off x="864037" y="3457694"/>
            <a:ext cx="7415927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student result management system empowers educators with the tools and insights needed to effectively manage student data, enhance teaching practices, and improve student outcomes. By providing a comprehensive and user-friendly platform, the system fosters a collaborative learning environment and contributes to a more efficient and data-driven educational experience.</a:t>
            </a:r>
            <a:endParaRPr lang="en-US" sz="1944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56406" y="3491747"/>
            <a:ext cx="44875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THANK YOU</a:t>
            </a:r>
            <a:endParaRPr lang="en-US" sz="4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639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53" y="2516743"/>
            <a:ext cx="4935974" cy="319611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56973" y="1110615"/>
            <a:ext cx="4892873" cy="6116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16"/>
              </a:lnSpc>
              <a:buNone/>
            </a:pPr>
            <a:r>
              <a:rPr lang="en-US" sz="3853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Overview</a:t>
            </a:r>
            <a:endParaRPr lang="en-US" sz="3853" dirty="0"/>
          </a:p>
        </p:txBody>
      </p:sp>
      <p:sp>
        <p:nvSpPr>
          <p:cNvPr id="7" name="Shape 2"/>
          <p:cNvSpPr/>
          <p:nvPr/>
        </p:nvSpPr>
        <p:spPr>
          <a:xfrm>
            <a:off x="6256973" y="2300049"/>
            <a:ext cx="495300" cy="495300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449735" y="2400895"/>
            <a:ext cx="109776" cy="293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12"/>
              </a:lnSpc>
              <a:buNone/>
            </a:pPr>
            <a:r>
              <a:rPr lang="en-US" sz="231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312" dirty="0"/>
          </a:p>
        </p:txBody>
      </p:sp>
      <p:sp>
        <p:nvSpPr>
          <p:cNvPr id="9" name="Text 4"/>
          <p:cNvSpPr/>
          <p:nvPr/>
        </p:nvSpPr>
        <p:spPr>
          <a:xfrm>
            <a:off x="6972419" y="2300049"/>
            <a:ext cx="2446377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8"/>
              </a:lnSpc>
              <a:buNone/>
            </a:pPr>
            <a:r>
              <a:rPr lang="en-US" sz="1926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Efficient Operations</a:t>
            </a:r>
            <a:endParaRPr lang="en-US" sz="1926" dirty="0"/>
          </a:p>
        </p:txBody>
      </p:sp>
      <p:sp>
        <p:nvSpPr>
          <p:cNvPr id="10" name="Text 5"/>
          <p:cNvSpPr/>
          <p:nvPr/>
        </p:nvSpPr>
        <p:spPr>
          <a:xfrm>
            <a:off x="6972419" y="2737842"/>
            <a:ext cx="2975967" cy="14087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4"/>
              </a:lnSpc>
              <a:buNone/>
            </a:pPr>
            <a:r>
              <a:rPr lang="en-US" sz="173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system simplifies the process of managing student data, from enrollment to graduation.</a:t>
            </a:r>
            <a:endParaRPr lang="en-US" sz="1734" dirty="0"/>
          </a:p>
        </p:txBody>
      </p:sp>
      <p:sp>
        <p:nvSpPr>
          <p:cNvPr id="11" name="Shape 6"/>
          <p:cNvSpPr/>
          <p:nvPr/>
        </p:nvSpPr>
        <p:spPr>
          <a:xfrm>
            <a:off x="10168533" y="2300049"/>
            <a:ext cx="495300" cy="495300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10330220" y="2400895"/>
            <a:ext cx="171807" cy="293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12"/>
              </a:lnSpc>
              <a:buNone/>
            </a:pPr>
            <a:r>
              <a:rPr lang="en-US" sz="231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312" dirty="0"/>
          </a:p>
        </p:txBody>
      </p:sp>
      <p:sp>
        <p:nvSpPr>
          <p:cNvPr id="13" name="Text 8"/>
          <p:cNvSpPr/>
          <p:nvPr/>
        </p:nvSpPr>
        <p:spPr>
          <a:xfrm>
            <a:off x="10883979" y="2300049"/>
            <a:ext cx="2975967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8"/>
              </a:lnSpc>
              <a:buNone/>
            </a:pPr>
            <a:r>
              <a:rPr lang="en-US" sz="1926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Improved Communication</a:t>
            </a:r>
            <a:endParaRPr lang="en-US" sz="1926" dirty="0"/>
          </a:p>
        </p:txBody>
      </p:sp>
      <p:sp>
        <p:nvSpPr>
          <p:cNvPr id="14" name="Text 9"/>
          <p:cNvSpPr/>
          <p:nvPr/>
        </p:nvSpPr>
        <p:spPr>
          <a:xfrm>
            <a:off x="10883979" y="2694504"/>
            <a:ext cx="2975967" cy="1757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4"/>
              </a:lnSpc>
              <a:buNone/>
            </a:pPr>
            <a:r>
              <a:rPr lang="en-US" sz="173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Streamlines communication between teachers, students, and parents, fostering a collaborative learning environment.</a:t>
            </a:r>
            <a:endParaRPr lang="en-US" sz="1734" dirty="0"/>
          </a:p>
        </p:txBody>
      </p:sp>
      <p:sp>
        <p:nvSpPr>
          <p:cNvPr id="15" name="Shape 10"/>
          <p:cNvSpPr/>
          <p:nvPr/>
        </p:nvSpPr>
        <p:spPr>
          <a:xfrm>
            <a:off x="6256973" y="4920139"/>
            <a:ext cx="495300" cy="495300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419493" y="5020985"/>
            <a:ext cx="170259" cy="293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12"/>
              </a:lnSpc>
              <a:buNone/>
            </a:pPr>
            <a:r>
              <a:rPr lang="en-US" sz="231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312" dirty="0"/>
          </a:p>
        </p:txBody>
      </p:sp>
      <p:sp>
        <p:nvSpPr>
          <p:cNvPr id="17" name="Text 12"/>
          <p:cNvSpPr/>
          <p:nvPr/>
        </p:nvSpPr>
        <p:spPr>
          <a:xfrm>
            <a:off x="6972419" y="4920139"/>
            <a:ext cx="262604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8"/>
              </a:lnSpc>
              <a:buNone/>
            </a:pPr>
            <a:r>
              <a:rPr lang="en-US" sz="1926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Data-Driven Decisions</a:t>
            </a:r>
            <a:endParaRPr lang="en-US" sz="1926" dirty="0"/>
          </a:p>
        </p:txBody>
      </p:sp>
      <p:sp>
        <p:nvSpPr>
          <p:cNvPr id="18" name="Text 13"/>
          <p:cNvSpPr/>
          <p:nvPr/>
        </p:nvSpPr>
        <p:spPr>
          <a:xfrm>
            <a:off x="6972419" y="5357932"/>
            <a:ext cx="2975967" cy="17609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4"/>
              </a:lnSpc>
              <a:buNone/>
            </a:pPr>
            <a:r>
              <a:rPr lang="en-US" sz="173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Provides valuable data insights to support decision-making regarding curriculum development and personalized learning.</a:t>
            </a:r>
            <a:endParaRPr lang="en-US" sz="1734" dirty="0"/>
          </a:p>
        </p:txBody>
      </p:sp>
      <p:sp>
        <p:nvSpPr>
          <p:cNvPr id="19" name="Shape 14"/>
          <p:cNvSpPr/>
          <p:nvPr/>
        </p:nvSpPr>
        <p:spPr>
          <a:xfrm>
            <a:off x="10168533" y="4920139"/>
            <a:ext cx="495300" cy="495300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10326767" y="5020985"/>
            <a:ext cx="178832" cy="293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12"/>
              </a:lnSpc>
              <a:buNone/>
            </a:pPr>
            <a:r>
              <a:rPr lang="en-US" sz="231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4</a:t>
            </a:r>
            <a:endParaRPr lang="en-US" sz="2312" dirty="0"/>
          </a:p>
        </p:txBody>
      </p:sp>
      <p:sp>
        <p:nvSpPr>
          <p:cNvPr id="21" name="Text 16"/>
          <p:cNvSpPr/>
          <p:nvPr/>
        </p:nvSpPr>
        <p:spPr>
          <a:xfrm>
            <a:off x="10883979" y="4920139"/>
            <a:ext cx="2845475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8"/>
              </a:lnSpc>
              <a:buNone/>
            </a:pPr>
            <a:r>
              <a:rPr lang="en-US" sz="1926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Enhanced Transparency</a:t>
            </a:r>
            <a:endParaRPr lang="en-US" sz="1926" dirty="0"/>
          </a:p>
        </p:txBody>
      </p:sp>
      <p:sp>
        <p:nvSpPr>
          <p:cNvPr id="22" name="Text 17"/>
          <p:cNvSpPr/>
          <p:nvPr/>
        </p:nvSpPr>
        <p:spPr>
          <a:xfrm>
            <a:off x="10883979" y="5357932"/>
            <a:ext cx="2975967" cy="14087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4"/>
              </a:lnSpc>
              <a:buNone/>
            </a:pPr>
            <a:r>
              <a:rPr lang="en-US" sz="173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Offers a transparent and accessible platform for students and parents to track progress and performance.</a:t>
            </a:r>
            <a:endParaRPr lang="en-US" sz="173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022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32203" y="3223736"/>
            <a:ext cx="4448413" cy="5560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8"/>
              </a:lnSpc>
              <a:buNone/>
            </a:pPr>
            <a:r>
              <a:rPr lang="en-US" sz="3503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Features</a:t>
            </a:r>
            <a:endParaRPr lang="en-US" sz="3503" dirty="0"/>
          </a:p>
        </p:txBody>
      </p:sp>
      <p:sp>
        <p:nvSpPr>
          <p:cNvPr id="6" name="Shape 2"/>
          <p:cNvSpPr/>
          <p:nvPr/>
        </p:nvSpPr>
        <p:spPr>
          <a:xfrm>
            <a:off x="1432203" y="4079915"/>
            <a:ext cx="5782985" cy="1453872"/>
          </a:xfrm>
          <a:prstGeom prst="roundRect">
            <a:avLst>
              <a:gd name="adj" fmla="val 578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639967" y="4287679"/>
            <a:ext cx="2224207" cy="2780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9"/>
              </a:lnSpc>
              <a:buNone/>
            </a:pPr>
            <a:r>
              <a:rPr lang="en-US" sz="175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Student Information</a:t>
            </a:r>
            <a:endParaRPr lang="en-US" sz="1751" dirty="0"/>
          </a:p>
        </p:txBody>
      </p:sp>
      <p:sp>
        <p:nvSpPr>
          <p:cNvPr id="8" name="Text 4"/>
          <p:cNvSpPr/>
          <p:nvPr/>
        </p:nvSpPr>
        <p:spPr>
          <a:xfrm>
            <a:off x="1639967" y="4565690"/>
            <a:ext cx="5367457" cy="7603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22"/>
              </a:lnSpc>
              <a:buNone/>
            </a:pPr>
            <a:r>
              <a:rPr lang="en-US" sz="157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Comprehensive management of student details, including personal information, academic records, and attendance data.</a:t>
            </a:r>
            <a:endParaRPr lang="en-US" sz="1576" dirty="0"/>
          </a:p>
        </p:txBody>
      </p:sp>
      <p:sp>
        <p:nvSpPr>
          <p:cNvPr id="9" name="Shape 5"/>
          <p:cNvSpPr/>
          <p:nvPr/>
        </p:nvSpPr>
        <p:spPr>
          <a:xfrm>
            <a:off x="7415332" y="4079915"/>
            <a:ext cx="5782985" cy="1453872"/>
          </a:xfrm>
          <a:prstGeom prst="roundRect">
            <a:avLst>
              <a:gd name="adj" fmla="val 578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623096" y="4287679"/>
            <a:ext cx="2251591" cy="2780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9"/>
              </a:lnSpc>
              <a:buNone/>
            </a:pPr>
            <a:r>
              <a:rPr lang="en-US" sz="175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Attendance Tracking</a:t>
            </a:r>
            <a:endParaRPr lang="en-US" sz="1751" dirty="0"/>
          </a:p>
        </p:txBody>
      </p:sp>
      <p:sp>
        <p:nvSpPr>
          <p:cNvPr id="11" name="Text 7"/>
          <p:cNvSpPr/>
          <p:nvPr/>
        </p:nvSpPr>
        <p:spPr>
          <a:xfrm>
            <a:off x="7623096" y="4685705"/>
            <a:ext cx="5367457" cy="640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22"/>
              </a:lnSpc>
              <a:buNone/>
            </a:pPr>
            <a:r>
              <a:rPr lang="en-US" sz="157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Accurate and timely tracking of student attendance, including absences, tardiness, and leave requests.</a:t>
            </a:r>
            <a:endParaRPr lang="en-US" sz="1576" dirty="0"/>
          </a:p>
        </p:txBody>
      </p:sp>
      <p:sp>
        <p:nvSpPr>
          <p:cNvPr id="12" name="Shape 8"/>
          <p:cNvSpPr/>
          <p:nvPr/>
        </p:nvSpPr>
        <p:spPr>
          <a:xfrm>
            <a:off x="1432203" y="5733931"/>
            <a:ext cx="5782985" cy="1774031"/>
          </a:xfrm>
          <a:prstGeom prst="roundRect">
            <a:avLst>
              <a:gd name="adj" fmla="val 473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639967" y="5941695"/>
            <a:ext cx="2499717" cy="2780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9"/>
              </a:lnSpc>
              <a:buNone/>
            </a:pPr>
            <a:r>
              <a:rPr lang="en-US" sz="175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Grading and Reporting</a:t>
            </a:r>
            <a:endParaRPr lang="en-US" sz="1751" dirty="0"/>
          </a:p>
        </p:txBody>
      </p:sp>
      <p:sp>
        <p:nvSpPr>
          <p:cNvPr id="14" name="Text 10"/>
          <p:cNvSpPr/>
          <p:nvPr/>
        </p:nvSpPr>
        <p:spPr>
          <a:xfrm>
            <a:off x="1639967" y="6339721"/>
            <a:ext cx="5367457" cy="640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22"/>
              </a:lnSpc>
              <a:buNone/>
            </a:pPr>
            <a:r>
              <a:rPr lang="en-US" sz="157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Streamlined grading system for assignments, exams, and projects, along with detailed reports for students and parents.</a:t>
            </a:r>
            <a:endParaRPr lang="en-US" sz="1576" dirty="0"/>
          </a:p>
        </p:txBody>
      </p:sp>
      <p:sp>
        <p:nvSpPr>
          <p:cNvPr id="15" name="Shape 11"/>
          <p:cNvSpPr/>
          <p:nvPr/>
        </p:nvSpPr>
        <p:spPr>
          <a:xfrm>
            <a:off x="7415332" y="5733931"/>
            <a:ext cx="5782985" cy="1774031"/>
          </a:xfrm>
          <a:prstGeom prst="roundRect">
            <a:avLst>
              <a:gd name="adj" fmla="val 473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7623096" y="5941695"/>
            <a:ext cx="2402086" cy="2780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9"/>
              </a:lnSpc>
              <a:buNone/>
            </a:pPr>
            <a:r>
              <a:rPr lang="en-US" sz="175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Analytics and Insights</a:t>
            </a:r>
            <a:endParaRPr lang="en-US" sz="1751" dirty="0"/>
          </a:p>
        </p:txBody>
      </p:sp>
      <p:sp>
        <p:nvSpPr>
          <p:cNvPr id="17" name="Text 13"/>
          <p:cNvSpPr/>
          <p:nvPr/>
        </p:nvSpPr>
        <p:spPr>
          <a:xfrm>
            <a:off x="7623096" y="6339721"/>
            <a:ext cx="5367457" cy="9604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22"/>
              </a:lnSpc>
              <a:buNone/>
            </a:pPr>
            <a:r>
              <a:rPr lang="en-US" sz="157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Generates insightful reports and dashboards for educators to analyze student performance, identify trends, and make data-driven decisions.</a:t>
            </a:r>
            <a:endParaRPr lang="en-US" sz="157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267307"/>
            <a:ext cx="8998863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Student Information Management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864037" y="357020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Profile Management</a:t>
            </a:r>
            <a:endParaRPr lang="en-US" sz="2160" dirty="0"/>
          </a:p>
        </p:txBody>
      </p:sp>
      <p:sp>
        <p:nvSpPr>
          <p:cNvPr id="6" name="Text 3"/>
          <p:cNvSpPr/>
          <p:nvPr/>
        </p:nvSpPr>
        <p:spPr>
          <a:xfrm>
            <a:off x="864037" y="4159925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Provides a secure and efficient way to manage student profiles, including personal details, contact information, and emergency contacts.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57020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Academic Records</a:t>
            </a:r>
            <a:endParaRPr lang="en-US" sz="2160" dirty="0"/>
          </a:p>
        </p:txBody>
      </p:sp>
      <p:sp>
        <p:nvSpPr>
          <p:cNvPr id="8" name="Text 5"/>
          <p:cNvSpPr/>
          <p:nvPr/>
        </p:nvSpPr>
        <p:spPr>
          <a:xfrm>
            <a:off x="5372695" y="4159925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Maintains a comprehensive record of student academic progress, including grades, attendance, and course history.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570208"/>
            <a:ext cx="3598307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Enrollment and Graduation</a:t>
            </a:r>
            <a:endParaRPr lang="en-US" sz="2160" dirty="0"/>
          </a:p>
        </p:txBody>
      </p:sp>
      <p:sp>
        <p:nvSpPr>
          <p:cNvPr id="10" name="Text 7"/>
          <p:cNvSpPr/>
          <p:nvPr/>
        </p:nvSpPr>
        <p:spPr>
          <a:xfrm>
            <a:off x="9881354" y="4159925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Simplifies the enrollment and graduation processes, ensuring accuracy and efficiency.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9036" y="2639854"/>
            <a:ext cx="4916210" cy="294977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8314" y="629007"/>
            <a:ext cx="5132665" cy="6335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89"/>
              </a:lnSpc>
              <a:buNone/>
            </a:pPr>
            <a:r>
              <a:rPr lang="en-US" sz="3991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Attendance Tracking</a:t>
            </a:r>
            <a:endParaRPr lang="en-US" sz="3991" dirty="0"/>
          </a:p>
        </p:txBody>
      </p:sp>
      <p:sp>
        <p:nvSpPr>
          <p:cNvPr id="7" name="Shape 2"/>
          <p:cNvSpPr/>
          <p:nvPr/>
        </p:nvSpPr>
        <p:spPr>
          <a:xfrm>
            <a:off x="1125141" y="1604605"/>
            <a:ext cx="30480" cy="5374481"/>
          </a:xfrm>
          <a:prstGeom prst="roundRect">
            <a:avLst>
              <a:gd name="adj" fmla="val 314298"/>
            </a:avLst>
          </a:prstGeom>
          <a:solidFill>
            <a:srgbClr val="6D4562"/>
          </a:solidFill>
          <a:ln/>
        </p:spPr>
      </p:sp>
      <p:sp>
        <p:nvSpPr>
          <p:cNvPr id="8" name="Shape 3"/>
          <p:cNvSpPr/>
          <p:nvPr/>
        </p:nvSpPr>
        <p:spPr>
          <a:xfrm>
            <a:off x="1366480" y="2102525"/>
            <a:ext cx="798314" cy="30480"/>
          </a:xfrm>
          <a:prstGeom prst="roundRect">
            <a:avLst>
              <a:gd name="adj" fmla="val 314298"/>
            </a:avLst>
          </a:prstGeom>
          <a:solidFill>
            <a:srgbClr val="6D4562"/>
          </a:solidFill>
          <a:ln/>
        </p:spPr>
      </p:sp>
      <p:sp>
        <p:nvSpPr>
          <p:cNvPr id="9" name="Shape 4"/>
          <p:cNvSpPr/>
          <p:nvPr/>
        </p:nvSpPr>
        <p:spPr>
          <a:xfrm>
            <a:off x="883801" y="1861185"/>
            <a:ext cx="513159" cy="513159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1083469" y="1965722"/>
            <a:ext cx="113824" cy="304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5"/>
              </a:lnSpc>
              <a:buNone/>
            </a:pPr>
            <a:r>
              <a:rPr lang="en-US" sz="2395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395" dirty="0"/>
          </a:p>
        </p:txBody>
      </p:sp>
      <p:sp>
        <p:nvSpPr>
          <p:cNvPr id="11" name="Text 6"/>
          <p:cNvSpPr/>
          <p:nvPr/>
        </p:nvSpPr>
        <p:spPr>
          <a:xfrm>
            <a:off x="2394823" y="1832610"/>
            <a:ext cx="2534245" cy="316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4"/>
              </a:lnSpc>
              <a:buNone/>
            </a:pPr>
            <a:r>
              <a:rPr lang="en-US" sz="1996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Real-time Tracking</a:t>
            </a:r>
            <a:endParaRPr lang="en-US" sz="1996" dirty="0"/>
          </a:p>
        </p:txBody>
      </p:sp>
      <p:sp>
        <p:nvSpPr>
          <p:cNvPr id="12" name="Text 7"/>
          <p:cNvSpPr/>
          <p:nvPr/>
        </p:nvSpPr>
        <p:spPr>
          <a:xfrm>
            <a:off x="2394823" y="2286238"/>
            <a:ext cx="5950863" cy="7298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4"/>
              </a:lnSpc>
              <a:buNone/>
            </a:pPr>
            <a:r>
              <a:rPr lang="en-US" sz="179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Allows teachers to record attendance in real-time, providing an accurate and up-to-date record.</a:t>
            </a:r>
            <a:endParaRPr lang="en-US" sz="1796" dirty="0"/>
          </a:p>
        </p:txBody>
      </p:sp>
      <p:sp>
        <p:nvSpPr>
          <p:cNvPr id="13" name="Shape 8"/>
          <p:cNvSpPr/>
          <p:nvPr/>
        </p:nvSpPr>
        <p:spPr>
          <a:xfrm>
            <a:off x="1366480" y="3970020"/>
            <a:ext cx="798314" cy="30480"/>
          </a:xfrm>
          <a:prstGeom prst="roundRect">
            <a:avLst>
              <a:gd name="adj" fmla="val 314298"/>
            </a:avLst>
          </a:prstGeom>
          <a:solidFill>
            <a:srgbClr val="6D4562"/>
          </a:solidFill>
          <a:ln/>
        </p:spPr>
      </p:sp>
      <p:sp>
        <p:nvSpPr>
          <p:cNvPr id="14" name="Shape 9"/>
          <p:cNvSpPr/>
          <p:nvPr/>
        </p:nvSpPr>
        <p:spPr>
          <a:xfrm>
            <a:off x="883801" y="3728680"/>
            <a:ext cx="513159" cy="513159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1051322" y="3833217"/>
            <a:ext cx="177998" cy="304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5"/>
              </a:lnSpc>
              <a:buNone/>
            </a:pPr>
            <a:r>
              <a:rPr lang="en-US" sz="2395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395" dirty="0"/>
          </a:p>
        </p:txBody>
      </p:sp>
      <p:sp>
        <p:nvSpPr>
          <p:cNvPr id="16" name="Text 11"/>
          <p:cNvSpPr/>
          <p:nvPr/>
        </p:nvSpPr>
        <p:spPr>
          <a:xfrm>
            <a:off x="2394823" y="3700105"/>
            <a:ext cx="3011091" cy="316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4"/>
              </a:lnSpc>
              <a:buNone/>
            </a:pPr>
            <a:r>
              <a:rPr lang="en-US" sz="1996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Automated Notifications</a:t>
            </a:r>
            <a:endParaRPr lang="en-US" sz="1996" dirty="0"/>
          </a:p>
        </p:txBody>
      </p:sp>
      <p:sp>
        <p:nvSpPr>
          <p:cNvPr id="17" name="Text 12"/>
          <p:cNvSpPr/>
          <p:nvPr/>
        </p:nvSpPr>
        <p:spPr>
          <a:xfrm>
            <a:off x="2394823" y="4153733"/>
            <a:ext cx="5950863" cy="7298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4"/>
              </a:lnSpc>
              <a:buNone/>
            </a:pPr>
            <a:r>
              <a:rPr lang="en-US" sz="179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Sends automated notifications to parents and guardians about student absences or tardiness.</a:t>
            </a:r>
            <a:endParaRPr lang="en-US" sz="1796" dirty="0"/>
          </a:p>
        </p:txBody>
      </p:sp>
      <p:sp>
        <p:nvSpPr>
          <p:cNvPr id="18" name="Shape 13"/>
          <p:cNvSpPr/>
          <p:nvPr/>
        </p:nvSpPr>
        <p:spPr>
          <a:xfrm>
            <a:off x="1366480" y="5837515"/>
            <a:ext cx="798314" cy="30480"/>
          </a:xfrm>
          <a:prstGeom prst="roundRect">
            <a:avLst>
              <a:gd name="adj" fmla="val 314298"/>
            </a:avLst>
          </a:prstGeom>
          <a:solidFill>
            <a:srgbClr val="6D4562"/>
          </a:solidFill>
          <a:ln/>
        </p:spPr>
      </p:sp>
      <p:sp>
        <p:nvSpPr>
          <p:cNvPr id="19" name="Shape 14"/>
          <p:cNvSpPr/>
          <p:nvPr/>
        </p:nvSpPr>
        <p:spPr>
          <a:xfrm>
            <a:off x="883801" y="5596176"/>
            <a:ext cx="513159" cy="513159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1052155" y="5700712"/>
            <a:ext cx="176451" cy="304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5"/>
              </a:lnSpc>
              <a:buNone/>
            </a:pPr>
            <a:r>
              <a:rPr lang="en-US" sz="2395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395" dirty="0"/>
          </a:p>
        </p:txBody>
      </p:sp>
      <p:sp>
        <p:nvSpPr>
          <p:cNvPr id="21" name="Text 16"/>
          <p:cNvSpPr/>
          <p:nvPr/>
        </p:nvSpPr>
        <p:spPr>
          <a:xfrm>
            <a:off x="2394823" y="5567601"/>
            <a:ext cx="2534245" cy="316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4"/>
              </a:lnSpc>
              <a:buNone/>
            </a:pPr>
            <a:r>
              <a:rPr lang="en-US" sz="1996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Attendance Reports</a:t>
            </a:r>
            <a:endParaRPr lang="en-US" sz="1996" dirty="0"/>
          </a:p>
        </p:txBody>
      </p:sp>
      <p:sp>
        <p:nvSpPr>
          <p:cNvPr id="22" name="Text 17"/>
          <p:cNvSpPr/>
          <p:nvPr/>
        </p:nvSpPr>
        <p:spPr>
          <a:xfrm>
            <a:off x="2394823" y="6021229"/>
            <a:ext cx="5950863" cy="7298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4"/>
              </a:lnSpc>
              <a:buNone/>
            </a:pPr>
            <a:r>
              <a:rPr lang="en-US" sz="179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Generates detailed attendance reports for analysis, helping identify patterns and address potential issues.</a:t>
            </a:r>
            <a:endParaRPr lang="en-US" sz="1796" dirty="0"/>
          </a:p>
        </p:txBody>
      </p:sp>
      <p:sp>
        <p:nvSpPr>
          <p:cNvPr id="23" name="Text 18"/>
          <p:cNvSpPr/>
          <p:nvPr/>
        </p:nvSpPr>
        <p:spPr>
          <a:xfrm>
            <a:off x="798314" y="7235666"/>
            <a:ext cx="7547372" cy="364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4"/>
              </a:lnSpc>
              <a:buNone/>
            </a:pPr>
            <a:r>
              <a:rPr lang="en-US" sz="179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orientation=horizontal</a:t>
            </a:r>
            <a:endParaRPr lang="en-US" sz="179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5702" y="2486144"/>
            <a:ext cx="4922877" cy="325731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88789" y="621149"/>
            <a:ext cx="5631299" cy="6260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30"/>
              </a:lnSpc>
              <a:buNone/>
            </a:pPr>
            <a:r>
              <a:rPr lang="en-US" sz="394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Grading and Reporting</a:t>
            </a:r>
            <a:endParaRPr lang="en-US" sz="3944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789" y="1585198"/>
            <a:ext cx="1126927" cy="180308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2253734" y="1810583"/>
            <a:ext cx="3119676" cy="312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5"/>
              </a:lnSpc>
              <a:buNone/>
            </a:pPr>
            <a:r>
              <a:rPr lang="en-US" sz="197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Assessment Management</a:t>
            </a:r>
            <a:endParaRPr lang="en-US" sz="1972" dirty="0"/>
          </a:p>
        </p:txBody>
      </p:sp>
      <p:sp>
        <p:nvSpPr>
          <p:cNvPr id="9" name="Text 3"/>
          <p:cNvSpPr/>
          <p:nvPr/>
        </p:nvSpPr>
        <p:spPr>
          <a:xfrm>
            <a:off x="2253734" y="2258616"/>
            <a:ext cx="6101477" cy="7210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40"/>
              </a:lnSpc>
              <a:buNone/>
            </a:pPr>
            <a:r>
              <a:rPr lang="en-US" sz="177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Allows teachers to create and manage various assessments, including quizzes, exams, and projects.</a:t>
            </a:r>
            <a:endParaRPr lang="en-US" sz="1775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789" y="3388281"/>
            <a:ext cx="1126927" cy="180308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253734" y="3613666"/>
            <a:ext cx="2504242" cy="312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5"/>
              </a:lnSpc>
              <a:buNone/>
            </a:pPr>
            <a:r>
              <a:rPr lang="en-US" sz="197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Automated Grading</a:t>
            </a:r>
            <a:endParaRPr lang="en-US" sz="1972" dirty="0"/>
          </a:p>
        </p:txBody>
      </p:sp>
      <p:sp>
        <p:nvSpPr>
          <p:cNvPr id="12" name="Text 5"/>
          <p:cNvSpPr/>
          <p:nvPr/>
        </p:nvSpPr>
        <p:spPr>
          <a:xfrm>
            <a:off x="2253734" y="4061698"/>
            <a:ext cx="6101477" cy="7210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40"/>
              </a:lnSpc>
              <a:buNone/>
            </a:pPr>
            <a:r>
              <a:rPr lang="en-US" sz="177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Provides tools for automated grading of objective assessments, saving time and effort.</a:t>
            </a:r>
            <a:endParaRPr lang="en-US" sz="1775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789" y="5191363"/>
            <a:ext cx="1126927" cy="1803083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2253734" y="5416748"/>
            <a:ext cx="2504242" cy="312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5"/>
              </a:lnSpc>
              <a:buNone/>
            </a:pPr>
            <a:r>
              <a:rPr lang="en-US" sz="197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Detailed Reports</a:t>
            </a:r>
            <a:endParaRPr lang="en-US" sz="1972" dirty="0"/>
          </a:p>
        </p:txBody>
      </p:sp>
      <p:sp>
        <p:nvSpPr>
          <p:cNvPr id="15" name="Text 7"/>
          <p:cNvSpPr/>
          <p:nvPr/>
        </p:nvSpPr>
        <p:spPr>
          <a:xfrm>
            <a:off x="2253734" y="5864781"/>
            <a:ext cx="6101477" cy="7210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40"/>
              </a:lnSpc>
              <a:buNone/>
            </a:pPr>
            <a:r>
              <a:rPr lang="en-US" sz="177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Generates detailed performance reports for students and parents, providing a clear picture of progress.</a:t>
            </a:r>
            <a:endParaRPr lang="en-US" sz="1775" dirty="0"/>
          </a:p>
        </p:txBody>
      </p:sp>
      <p:sp>
        <p:nvSpPr>
          <p:cNvPr id="16" name="Text 8"/>
          <p:cNvSpPr/>
          <p:nvPr/>
        </p:nvSpPr>
        <p:spPr>
          <a:xfrm>
            <a:off x="788789" y="7247930"/>
            <a:ext cx="7566422" cy="360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0"/>
              </a:lnSpc>
              <a:buNone/>
            </a:pPr>
            <a:r>
              <a:rPr lang="en-US" sz="177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orientation=horizontal</a:t>
            </a:r>
            <a:endParaRPr lang="en-US" sz="177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757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5101" y="3512106"/>
            <a:ext cx="5523428" cy="639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32"/>
              </a:lnSpc>
              <a:buNone/>
            </a:pPr>
            <a:r>
              <a:rPr lang="en-US" sz="4026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Analytics and Insights</a:t>
            </a:r>
            <a:endParaRPr lang="en-US" sz="4026" dirty="0"/>
          </a:p>
        </p:txBody>
      </p:sp>
      <p:sp>
        <p:nvSpPr>
          <p:cNvPr id="6" name="Shape 2"/>
          <p:cNvSpPr/>
          <p:nvPr/>
        </p:nvSpPr>
        <p:spPr>
          <a:xfrm>
            <a:off x="805101" y="4496157"/>
            <a:ext cx="13020199" cy="3097054"/>
          </a:xfrm>
          <a:prstGeom prst="roundRect">
            <a:avLst>
              <a:gd name="adj" fmla="val 312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812721" y="4503777"/>
            <a:ext cx="13004959" cy="10272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042749" y="4649391"/>
            <a:ext cx="6038612" cy="3680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98"/>
              </a:lnSpc>
              <a:buNone/>
            </a:pPr>
            <a:r>
              <a:rPr lang="en-US" sz="181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Student Performance Analysis</a:t>
            </a:r>
            <a:endParaRPr lang="en-US" sz="1811" dirty="0"/>
          </a:p>
        </p:txBody>
      </p:sp>
      <p:sp>
        <p:nvSpPr>
          <p:cNvPr id="9" name="Text 5"/>
          <p:cNvSpPr/>
          <p:nvPr/>
        </p:nvSpPr>
        <p:spPr>
          <a:xfrm>
            <a:off x="7549039" y="4649391"/>
            <a:ext cx="6038612" cy="736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98"/>
              </a:lnSpc>
              <a:buNone/>
            </a:pPr>
            <a:r>
              <a:rPr lang="en-US" sz="181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Provides insights into individual and class-wide performance trends.</a:t>
            </a:r>
            <a:endParaRPr lang="en-US" sz="1811" dirty="0"/>
          </a:p>
        </p:txBody>
      </p:sp>
      <p:sp>
        <p:nvSpPr>
          <p:cNvPr id="10" name="Shape 6"/>
          <p:cNvSpPr/>
          <p:nvPr/>
        </p:nvSpPr>
        <p:spPr>
          <a:xfrm>
            <a:off x="812721" y="5531048"/>
            <a:ext cx="13004959" cy="102727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42749" y="5676662"/>
            <a:ext cx="6038612" cy="3680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98"/>
              </a:lnSpc>
              <a:buNone/>
            </a:pPr>
            <a:r>
              <a:rPr lang="en-US" sz="181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Course Effectiveness Evaluation</a:t>
            </a:r>
            <a:endParaRPr lang="en-US" sz="1811" dirty="0"/>
          </a:p>
        </p:txBody>
      </p:sp>
      <p:sp>
        <p:nvSpPr>
          <p:cNvPr id="12" name="Text 8"/>
          <p:cNvSpPr/>
          <p:nvPr/>
        </p:nvSpPr>
        <p:spPr>
          <a:xfrm>
            <a:off x="7549039" y="5676662"/>
            <a:ext cx="6038612" cy="736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98"/>
              </a:lnSpc>
              <a:buNone/>
            </a:pPr>
            <a:r>
              <a:rPr lang="en-US" sz="181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Helps assess the effectiveness of different courses and curriculum materials.</a:t>
            </a:r>
            <a:endParaRPr lang="en-US" sz="1811" dirty="0"/>
          </a:p>
        </p:txBody>
      </p:sp>
      <p:sp>
        <p:nvSpPr>
          <p:cNvPr id="13" name="Shape 9"/>
          <p:cNvSpPr/>
          <p:nvPr/>
        </p:nvSpPr>
        <p:spPr>
          <a:xfrm>
            <a:off x="812721" y="6558320"/>
            <a:ext cx="13004959" cy="10272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042749" y="6703933"/>
            <a:ext cx="6038612" cy="3680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98"/>
              </a:lnSpc>
              <a:buNone/>
            </a:pPr>
            <a:r>
              <a:rPr lang="en-US" sz="181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Early Intervention Identification</a:t>
            </a:r>
            <a:endParaRPr lang="en-US" sz="1811" dirty="0"/>
          </a:p>
        </p:txBody>
      </p:sp>
      <p:sp>
        <p:nvSpPr>
          <p:cNvPr id="15" name="Text 11"/>
          <p:cNvSpPr/>
          <p:nvPr/>
        </p:nvSpPr>
        <p:spPr>
          <a:xfrm>
            <a:off x="7549039" y="6703933"/>
            <a:ext cx="6038612" cy="736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98"/>
              </a:lnSpc>
              <a:buNone/>
            </a:pPr>
            <a:r>
              <a:rPr lang="en-US" sz="181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Identifies students who may require additional support or intervention.</a:t>
            </a:r>
            <a:endParaRPr lang="en-US" sz="181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53" y="1679853"/>
            <a:ext cx="4869894" cy="486989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49603" y="679371"/>
            <a:ext cx="7347109" cy="6852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95"/>
              </a:lnSpc>
              <a:buNone/>
            </a:pPr>
            <a:r>
              <a:rPr lang="en-US" sz="4316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User Roles and </a:t>
            </a:r>
            <a:r>
              <a:rPr lang="en-US" sz="4316" dirty="0" smtClean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Permissions</a:t>
            </a:r>
          </a:p>
          <a:p>
            <a:pPr marL="0" indent="0">
              <a:lnSpc>
                <a:spcPts val="5395"/>
              </a:lnSpc>
              <a:buNone/>
            </a:pP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9603" y="1734503"/>
            <a:ext cx="616625" cy="61662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349603" y="2597706"/>
            <a:ext cx="2740581" cy="3425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98"/>
              </a:lnSpc>
              <a:buNone/>
            </a:pPr>
            <a:r>
              <a:rPr lang="en-US" sz="2158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Teachers</a:t>
            </a:r>
            <a:endParaRPr lang="en-US" sz="2158" dirty="0"/>
          </a:p>
        </p:txBody>
      </p:sp>
      <p:sp>
        <p:nvSpPr>
          <p:cNvPr id="9" name="Text 3"/>
          <p:cNvSpPr/>
          <p:nvPr/>
        </p:nvSpPr>
        <p:spPr>
          <a:xfrm>
            <a:off x="6349603" y="3088243"/>
            <a:ext cx="3523774" cy="1184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08"/>
              </a:lnSpc>
              <a:buNone/>
            </a:pPr>
            <a:r>
              <a:rPr lang="en-US" sz="1942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Access to student information, attendance, grading, and reporting tools.</a:t>
            </a:r>
            <a:endParaRPr lang="en-US" sz="1942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3304" y="1734503"/>
            <a:ext cx="616625" cy="61662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0243304" y="2597706"/>
            <a:ext cx="2740581" cy="3425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98"/>
              </a:lnSpc>
              <a:buNone/>
            </a:pPr>
            <a:r>
              <a:rPr lang="en-US" sz="2158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Students</a:t>
            </a:r>
            <a:endParaRPr lang="en-US" sz="2158" dirty="0"/>
          </a:p>
        </p:txBody>
      </p:sp>
      <p:sp>
        <p:nvSpPr>
          <p:cNvPr id="12" name="Text 5"/>
          <p:cNvSpPr/>
          <p:nvPr/>
        </p:nvSpPr>
        <p:spPr>
          <a:xfrm>
            <a:off x="10243304" y="3088243"/>
            <a:ext cx="3523893" cy="1184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08"/>
              </a:lnSpc>
              <a:buNone/>
            </a:pPr>
            <a:r>
              <a:rPr lang="en-US" sz="1942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Access to personal information, grades, attendance, and communication channels.</a:t>
            </a:r>
            <a:endParaRPr lang="en-US" sz="1942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9603" y="5012293"/>
            <a:ext cx="616625" cy="616625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349603" y="5875496"/>
            <a:ext cx="2740581" cy="3425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98"/>
              </a:lnSpc>
              <a:buNone/>
            </a:pPr>
            <a:r>
              <a:rPr lang="en-US" sz="2158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Parents</a:t>
            </a:r>
            <a:endParaRPr lang="en-US" sz="2158" dirty="0"/>
          </a:p>
        </p:txBody>
      </p:sp>
      <p:sp>
        <p:nvSpPr>
          <p:cNvPr id="15" name="Text 7"/>
          <p:cNvSpPr/>
          <p:nvPr/>
        </p:nvSpPr>
        <p:spPr>
          <a:xfrm>
            <a:off x="6349603" y="6366034"/>
            <a:ext cx="3523774" cy="1184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08"/>
              </a:lnSpc>
              <a:buNone/>
            </a:pPr>
            <a:r>
              <a:rPr lang="en-US" sz="1942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Access to student information, attendance, grades, and communication features.</a:t>
            </a:r>
            <a:endParaRPr lang="en-US" sz="1942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3304" y="5012293"/>
            <a:ext cx="616625" cy="616625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0243304" y="5875496"/>
            <a:ext cx="2740581" cy="3425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98"/>
              </a:lnSpc>
              <a:buNone/>
            </a:pPr>
            <a:r>
              <a:rPr lang="en-US" sz="2158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Administrators</a:t>
            </a:r>
            <a:endParaRPr lang="en-US" sz="2158" dirty="0"/>
          </a:p>
        </p:txBody>
      </p:sp>
      <p:sp>
        <p:nvSpPr>
          <p:cNvPr id="18" name="Text 9"/>
          <p:cNvSpPr/>
          <p:nvPr/>
        </p:nvSpPr>
        <p:spPr>
          <a:xfrm>
            <a:off x="10243304" y="6366034"/>
            <a:ext cx="3523893" cy="1184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08"/>
              </a:lnSpc>
              <a:buNone/>
            </a:pPr>
            <a:r>
              <a:rPr lang="en-US" sz="1942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Overall system management, user role management, and data security control.</a:t>
            </a:r>
            <a:endParaRPr lang="en-US" sz="194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618" y="1556979"/>
            <a:ext cx="12295164" cy="6292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29014" y="470202"/>
            <a:ext cx="4147289" cy="719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395"/>
              </a:lnSpc>
            </a:pPr>
            <a:r>
              <a:rPr lang="en-US" sz="3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SAMPLE OUTPUT</a:t>
            </a:r>
            <a:endParaRPr lang="en-US" sz="3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906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515</Words>
  <Application>Microsoft Office PowerPoint</Application>
  <PresentationFormat>Custom</PresentationFormat>
  <Paragraphs>104</Paragraphs>
  <Slides>11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Fatima Rajasegar</cp:lastModifiedBy>
  <cp:revision>8</cp:revision>
  <dcterms:created xsi:type="dcterms:W3CDTF">2024-08-12T09:13:05Z</dcterms:created>
  <dcterms:modified xsi:type="dcterms:W3CDTF">2024-08-19T04:28:59Z</dcterms:modified>
</cp:coreProperties>
</file>